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274" r:id="rId3"/>
    <p:sldId id="276" r:id="rId4"/>
    <p:sldId id="425" r:id="rId5"/>
    <p:sldId id="426" r:id="rId6"/>
    <p:sldId id="461" r:id="rId7"/>
    <p:sldId id="427" r:id="rId8"/>
    <p:sldId id="430" r:id="rId9"/>
    <p:sldId id="431" r:id="rId10"/>
    <p:sldId id="432" r:id="rId11"/>
    <p:sldId id="435" r:id="rId12"/>
    <p:sldId id="436" r:id="rId13"/>
    <p:sldId id="462" r:id="rId14"/>
    <p:sldId id="437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63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7" r:id="rId39"/>
    <p:sldId id="447" r:id="rId40"/>
    <p:sldId id="448" r:id="rId41"/>
    <p:sldId id="464" r:id="rId42"/>
    <p:sldId id="449" r:id="rId43"/>
    <p:sldId id="465" r:id="rId44"/>
    <p:sldId id="467" r:id="rId45"/>
    <p:sldId id="468" r:id="rId46"/>
    <p:sldId id="458" r:id="rId47"/>
    <p:sldId id="466" r:id="rId48"/>
    <p:sldId id="450" r:id="rId49"/>
    <p:sldId id="451" r:id="rId50"/>
    <p:sldId id="452" r:id="rId51"/>
    <p:sldId id="453" r:id="rId52"/>
    <p:sldId id="454" r:id="rId53"/>
    <p:sldId id="469" r:id="rId54"/>
    <p:sldId id="419" r:id="rId55"/>
    <p:sldId id="470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11-Aug-2015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11-Aug-2015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E30CBF1-DD81-44CB-8517-D977573D86BD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38E361-6EFF-4566-B865-043C0F15C987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119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F52101F-FF7E-494E-9655-FD55FBFF0228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D0147-FEDD-4034-B265-FE3A225F7675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32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8224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FF90678-EC54-42A6-86F0-3E5E983E993C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190504-9954-42D6-8D2E-A81B3C56C05B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111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6DAEA5-C524-4983-AE1E-F76147A34722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8F8BE5-B723-4F2A-AD44-915144B453E8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19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710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4C8E98-9D1E-4B76-9ECE-14F0DC7812F8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6D780-C141-4228-9E62-D6ECF1C57E22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19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59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1194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8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9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4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5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70FC4D-1C6E-4A94-924B-5BFEDC886B75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1927D-CA22-46D3-AC71-D8DFF7ADA3ED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483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6F44A25-9777-40B9-9C4B-40B5060652B4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B6A6ED-1672-4825-974C-A2FCCE02E13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18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482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277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33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BBE647-A04F-4E2E-9F69-C671C0941FB5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82DE7-3036-4D42-8578-1CBF9B351B71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003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F94DFB-CA56-4BA5-8FF8-81354ADE99EA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54572-B3A0-4134-8E87-E5E83407F20B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0040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97226CF-49F0-48E2-89C4-7F6C802E2579}" type="datetime1">
              <a:rPr lang="en-US"/>
              <a:pPr/>
              <a:t>11-Aug-2015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FC07E-FCBA-4FB4-B3F4-277570BD5253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19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225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7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.org/TR/soap12-mtom/" TargetMode="External"/><Relationship Id="rId13" Type="http://schemas.openxmlformats.org/officeDocument/2006/relationships/hyperlink" Target="http://itee.uq.edu.au/~infs7201/Assessments/Assignment%201%20Material/WSFL.pdf" TargetMode="External"/><Relationship Id="rId18" Type="http://schemas.openxmlformats.org/officeDocument/2006/relationships/hyperlink" Target="http://www.w3.org/TR/xmldsig-core/" TargetMode="External"/><Relationship Id="rId26" Type="http://schemas.openxmlformats.org/officeDocument/2006/relationships/hyperlink" Target="https://www.oasis-open.org/committees/tc_home.php?wg_abbrev=ws-tx" TargetMode="External"/><Relationship Id="rId3" Type="http://schemas.openxmlformats.org/officeDocument/2006/relationships/hyperlink" Target="http://www.rddl.org/" TargetMode="External"/><Relationship Id="rId21" Type="http://schemas.openxmlformats.org/officeDocument/2006/relationships/hyperlink" Target="http://docs.oasis-open.org/ws-sx/ws-trust/v1.4/ws-trust.html" TargetMode="External"/><Relationship Id="rId7" Type="http://schemas.openxmlformats.org/officeDocument/2006/relationships/hyperlink" Target="http://www.w3.org/TR/soapjms/" TargetMode="External"/><Relationship Id="rId12" Type="http://schemas.openxmlformats.org/officeDocument/2006/relationships/hyperlink" Target="http://www.w3.org/Submission/wadl/" TargetMode="External"/><Relationship Id="rId17" Type="http://schemas.openxmlformats.org/officeDocument/2006/relationships/hyperlink" Target="http://www.w3.org/TR/ws-metadata-exchange/" TargetMode="External"/><Relationship Id="rId25" Type="http://schemas.openxmlformats.org/officeDocument/2006/relationships/hyperlink" Target="http://docs.oasis-open.org/ws-tx/wstx-wsat-1.2-spec.html" TargetMode="External"/><Relationship Id="rId2" Type="http://schemas.openxmlformats.org/officeDocument/2006/relationships/hyperlink" Target="http://uddi.org/pubs/uddi_v3.htm" TargetMode="External"/><Relationship Id="rId16" Type="http://schemas.openxmlformats.org/officeDocument/2006/relationships/hyperlink" Target="http://www.w3.org/TR/ws-policy-attach/" TargetMode="External"/><Relationship Id="rId20" Type="http://schemas.openxmlformats.org/officeDocument/2006/relationships/hyperlink" Target="https://www.oasis-open.org/committees/tc_home.php?wg_abbrev=wss" TargetMode="Externa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TR/soap12/" TargetMode="External"/><Relationship Id="rId11" Type="http://schemas.openxmlformats.org/officeDocument/2006/relationships/hyperlink" Target="http://www.w3.org/TR/wsdl20/" TargetMode="External"/><Relationship Id="rId24" Type="http://schemas.openxmlformats.org/officeDocument/2006/relationships/hyperlink" Target="http://docs.oasis-open.org/ws-tx/wscoor/2006/06" TargetMode="External"/><Relationship Id="rId5" Type="http://schemas.openxmlformats.org/officeDocument/2006/relationships/hyperlink" Target="http://docs.oasis-open.org/xri/xrd/v1.0/xrd-1.0.html" TargetMode="External"/><Relationship Id="rId15" Type="http://schemas.openxmlformats.org/officeDocument/2006/relationships/hyperlink" Target="http://www.w3.org/TR/ws-policy-guidelines/" TargetMode="External"/><Relationship Id="rId23" Type="http://schemas.openxmlformats.org/officeDocument/2006/relationships/hyperlink" Target="http://msdn.microsoft.com/en-us/library/ms951271.aspx" TargetMode="External"/><Relationship Id="rId28" Type="http://schemas.openxmlformats.org/officeDocument/2006/relationships/hyperlink" Target="https://www.oasis-open.org/" TargetMode="External"/><Relationship Id="rId10" Type="http://schemas.openxmlformats.org/officeDocument/2006/relationships/hyperlink" Target="http://docs.oasis-open.org/wsbpel/2.0/OS/wsbpel-v2.0-OS.html" TargetMode="External"/><Relationship Id="rId19" Type="http://schemas.openxmlformats.org/officeDocument/2006/relationships/hyperlink" Target="http://docs.oasis-open.org/ws-sx/ws-securitypolicy/v1.2/ws-securitypolicy.html" TargetMode="External"/><Relationship Id="rId4" Type="http://schemas.openxmlformats.org/officeDocument/2006/relationships/hyperlink" Target="http://docs.oasis-open.org/xri/2.0/specs/xri-resolution-V2.0.html" TargetMode="External"/><Relationship Id="rId9" Type="http://schemas.openxmlformats.org/officeDocument/2006/relationships/hyperlink" Target="http://www.w3.org/Submission/ws-addressing/" TargetMode="External"/><Relationship Id="rId14" Type="http://schemas.openxmlformats.org/officeDocument/2006/relationships/hyperlink" Target="http://www.w3.org/TR/ws-policy/" TargetMode="External"/><Relationship Id="rId22" Type="http://schemas.openxmlformats.org/officeDocument/2006/relationships/hyperlink" Target="http://docs.oasis-open.org/ws-sx/ws-secureconversation/v1.3/ws-secureconversation.html" TargetMode="External"/><Relationship Id="rId27" Type="http://schemas.openxmlformats.org/officeDocument/2006/relationships/hyperlink" Target="https://www.oasis-open.org/standar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myservice.com/api/Books/3" TargetMode="External"/><Relationship Id="rId2" Type="http://schemas.openxmlformats.org/officeDocument/2006/relationships/hyperlink" Target="http://myservice.com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myservice.com/api/Books/3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gif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jpeg"/><Relationship Id="rId15" Type="http://schemas.openxmlformats.org/officeDocument/2006/relationships/image" Target="../media/image6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softwaregroup-bg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60271" y="11430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Services, SOA and REST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68148" y="2285999"/>
            <a:ext cx="8227406" cy="1265905"/>
          </a:xfrm>
        </p:spPr>
        <p:txBody>
          <a:bodyPr>
            <a:normAutofit/>
          </a:bodyPr>
          <a:lstStyle/>
          <a:p>
            <a:r>
              <a:rPr lang="en-US" sz="3800" dirty="0" smtClean="0"/>
              <a:t>Services, Clients, SOAP, </a:t>
            </a:r>
            <a:r>
              <a:rPr lang="en-US" sz="3800" dirty="0" smtClean="0"/>
              <a:t>WSDL, XML</a:t>
            </a:r>
            <a:r>
              <a:rPr lang="en-US" sz="3800" dirty="0" smtClean="0"/>
              <a:t>, </a:t>
            </a:r>
            <a:r>
              <a:rPr lang="en-US" sz="3800" dirty="0" smtClean="0"/>
              <a:t>HTTP, REST</a:t>
            </a:r>
            <a:r>
              <a:rPr lang="en-US" sz="3800" dirty="0" smtClean="0"/>
              <a:t>, RESTful Services, JSON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881077"/>
            <a:ext cx="3581400" cy="23673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576164">
            <a:off x="5181372" y="3930255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companies 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 SOA </a:t>
            </a:r>
            <a:r>
              <a:rPr lang="en-US" dirty="0"/>
              <a:t>in Internet</a:t>
            </a:r>
          </a:p>
          <a:p>
            <a:pPr lvl="1"/>
            <a:r>
              <a:rPr lang="en-US" dirty="0"/>
              <a:t>Also called WOA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Web-Oriented Architecture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Examples: Google</a:t>
            </a:r>
            <a:r>
              <a:rPr lang="en-US" dirty="0"/>
              <a:t>, Amazon, Facebook, </a:t>
            </a:r>
            <a:r>
              <a:rPr lang="en-US" dirty="0" smtClean="0"/>
              <a:t>Twitter, Parse.com, ...</a:t>
            </a:r>
            <a:endParaRPr lang="en-US" dirty="0"/>
          </a:p>
          <a:p>
            <a:pPr lvl="1"/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 Web standards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AJAX and Rich Internet Applications (RIA)</a:t>
            </a:r>
          </a:p>
          <a:p>
            <a:pPr lvl="2"/>
            <a:r>
              <a:rPr lang="en-US" dirty="0"/>
              <a:t>REST</a:t>
            </a:r>
            <a:r>
              <a:rPr lang="en-US" dirty="0" smtClean="0"/>
              <a:t>, JSON, RSS, XML, proprietary APIs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RESTful Web services </a:t>
            </a:r>
            <a:r>
              <a:rPr lang="en-US" dirty="0" smtClean="0"/>
              <a:t>== lightweight Web services</a:t>
            </a:r>
          </a:p>
          <a:p>
            <a:pPr lvl="1"/>
            <a:r>
              <a:rPr lang="en-US" dirty="0" smtClean="0"/>
              <a:t>Use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requests</a:t>
            </a:r>
            <a:r>
              <a:rPr lang="en-US" dirty="0" smtClean="0"/>
              <a:t> and 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 responses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Lightweight SOA (SOA </a:t>
            </a:r>
            <a:r>
              <a:rPr lang="en-US" dirty="0"/>
              <a:t>in </a:t>
            </a:r>
            <a:r>
              <a:rPr lang="en-US" dirty="0" smtClean="0"/>
              <a:t>Internet)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083" y="3429000"/>
            <a:ext cx="1751729" cy="2057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425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Heavyweight SOA </a:t>
            </a:r>
            <a:r>
              <a:rPr lang="en-US" dirty="0"/>
              <a:t>stacks</a:t>
            </a:r>
          </a:p>
          <a:p>
            <a:pPr lvl="1"/>
            <a:r>
              <a:rPr lang="en-US" dirty="0"/>
              <a:t>Driven by business processes: BPM, BPMN, BPEL, ...</a:t>
            </a:r>
          </a:p>
          <a:p>
            <a:pPr lvl="1"/>
            <a:r>
              <a:rPr lang="en-US" dirty="0"/>
              <a:t>Enterprise application integration (EAI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B2B </a:t>
            </a:r>
            <a:r>
              <a:rPr lang="en-US" dirty="0" smtClean="0"/>
              <a:t>integration and SOA </a:t>
            </a:r>
            <a:r>
              <a:rPr lang="en-US" dirty="0"/>
              <a:t>based portals</a:t>
            </a:r>
          </a:p>
          <a:p>
            <a:pPr lvl="1"/>
            <a:r>
              <a:rPr lang="en-US" dirty="0"/>
              <a:t>Unified Frameworks: SCA and WCF</a:t>
            </a:r>
          </a:p>
          <a:p>
            <a:pPr lvl="1"/>
            <a:r>
              <a:rPr lang="en-US" dirty="0"/>
              <a:t>Enterprise Service Bus (ESB)</a:t>
            </a:r>
          </a:p>
          <a:p>
            <a:pPr lvl="1"/>
            <a:r>
              <a:rPr lang="en-US" dirty="0"/>
              <a:t>SOA governance (control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Many public standards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Heavyweight SOA (SOA in </a:t>
            </a:r>
            <a:r>
              <a:rPr lang="en-US" dirty="0" smtClean="0"/>
              <a:t>Enterprises)</a:t>
            </a:r>
            <a:endParaRPr lang="en-US" dirty="0"/>
          </a:p>
        </p:txBody>
      </p:sp>
      <p:pic>
        <p:nvPicPr>
          <p:cNvPr id="9218" name="Picture 2" descr="http://www.ebizq.net/blogs/enterprise/images/soa_woa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75" y="3886200"/>
            <a:ext cx="4595412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900" dirty="0"/>
              <a:t>Service Discovery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2"/>
              </a:rPr>
              <a:t>UDDI</a:t>
            </a:r>
            <a:r>
              <a:rPr lang="en-US" noProof="1" smtClean="0"/>
              <a:t>, </a:t>
            </a:r>
            <a:r>
              <a:rPr lang="en-US" noProof="1" smtClean="0">
                <a:hlinkClick r:id="rId3"/>
              </a:rPr>
              <a:t>RDDL</a:t>
            </a:r>
            <a:r>
              <a:rPr lang="en-US" noProof="1" smtClean="0"/>
              <a:t>, </a:t>
            </a:r>
            <a:r>
              <a:rPr lang="en-US" noProof="1" smtClean="0">
                <a:hlinkClick r:id="rId4"/>
              </a:rPr>
              <a:t>XRI</a:t>
            </a:r>
            <a:r>
              <a:rPr lang="en-US" noProof="1" smtClean="0"/>
              <a:t>, </a:t>
            </a:r>
            <a:r>
              <a:rPr lang="en-US" noProof="1" smtClean="0">
                <a:hlinkClick r:id="rId5"/>
              </a:rPr>
              <a:t>XRDS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 smtClean="0"/>
              <a:t>Service </a:t>
            </a:r>
            <a:r>
              <a:rPr lang="en-US" sz="3900" dirty="0"/>
              <a:t>Messaging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6"/>
              </a:rPr>
              <a:t>SOAP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SOAP over JMS</a:t>
            </a:r>
            <a:r>
              <a:rPr lang="en-US" noProof="1" smtClean="0"/>
              <a:t>, </a:t>
            </a:r>
            <a:r>
              <a:rPr lang="en-US" noProof="1" smtClean="0">
                <a:hlinkClick r:id="rId8"/>
              </a:rPr>
              <a:t>MTOM</a:t>
            </a:r>
            <a:r>
              <a:rPr lang="en-US" noProof="1" smtClean="0"/>
              <a:t>, </a:t>
            </a:r>
            <a:r>
              <a:rPr lang="en-US" noProof="1" smtClean="0">
                <a:hlinkClick r:id="rId9"/>
              </a:rPr>
              <a:t>WS-Addressing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 smtClean="0"/>
              <a:t>Service </a:t>
            </a:r>
            <a:r>
              <a:rPr lang="en-US" sz="3900" dirty="0"/>
              <a:t>Meta-Data </a:t>
            </a:r>
            <a:r>
              <a:rPr lang="en-US" sz="3900" dirty="0" smtClean="0"/>
              <a:t>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10"/>
              </a:rPr>
              <a:t>WSBPEL</a:t>
            </a:r>
            <a:r>
              <a:rPr lang="en-US" noProof="1" smtClean="0"/>
              <a:t>, </a:t>
            </a:r>
            <a:r>
              <a:rPr lang="en-US" noProof="1" smtClean="0">
                <a:hlinkClick r:id="rId11"/>
              </a:rPr>
              <a:t>WSDL</a:t>
            </a:r>
            <a:r>
              <a:rPr lang="en-US" noProof="1" smtClean="0"/>
              <a:t>, </a:t>
            </a:r>
            <a:r>
              <a:rPr lang="en-US" noProof="1" smtClean="0">
                <a:hlinkClick r:id="rId12"/>
              </a:rPr>
              <a:t>WADL</a:t>
            </a:r>
            <a:r>
              <a:rPr lang="en-US" noProof="1" smtClean="0"/>
              <a:t>, </a:t>
            </a:r>
            <a:r>
              <a:rPr lang="en-US" noProof="1" smtClean="0">
                <a:hlinkClick r:id="rId13"/>
              </a:rPr>
              <a:t>WSFL</a:t>
            </a:r>
            <a:r>
              <a:rPr lang="en-US" noProof="1" smtClean="0"/>
              <a:t>, </a:t>
            </a:r>
            <a:r>
              <a:rPr lang="en-US" noProof="1" smtClean="0">
                <a:hlinkClick r:id="rId14"/>
              </a:rPr>
              <a:t>WS-Policy</a:t>
            </a:r>
            <a:r>
              <a:rPr lang="en-US" noProof="1" smtClean="0"/>
              <a:t>, </a:t>
            </a:r>
            <a:r>
              <a:rPr lang="en-US" noProof="1" smtClean="0">
                <a:hlinkClick r:id="rId15"/>
              </a:rPr>
              <a:t>WS-PolicyAssertions</a:t>
            </a:r>
            <a:r>
              <a:rPr lang="en-US" noProof="1" smtClean="0"/>
              <a:t>,</a:t>
            </a:r>
            <a:br>
              <a:rPr lang="en-US" noProof="1" smtClean="0"/>
            </a:br>
            <a:r>
              <a:rPr lang="en-US" noProof="1" smtClean="0">
                <a:hlinkClick r:id="rId16"/>
              </a:rPr>
              <a:t>WS-PolicyAttachment</a:t>
            </a:r>
            <a:r>
              <a:rPr lang="en-US" noProof="1" smtClean="0"/>
              <a:t>, </a:t>
            </a:r>
            <a:r>
              <a:rPr lang="en-US" noProof="1" smtClean="0">
                <a:hlinkClick r:id="rId17"/>
              </a:rPr>
              <a:t>WS-MetadataExchange</a:t>
            </a:r>
            <a:r>
              <a:rPr lang="en-US" noProof="1" smtClean="0"/>
              <a:t> (WS-MEX)</a:t>
            </a:r>
          </a:p>
          <a:p>
            <a:pPr>
              <a:lnSpc>
                <a:spcPct val="110000"/>
              </a:lnSpc>
            </a:pPr>
            <a:r>
              <a:rPr lang="en-US" sz="3900" dirty="0" smtClean="0"/>
              <a:t>Web </a:t>
            </a:r>
            <a:r>
              <a:rPr lang="en-US" sz="3900" dirty="0"/>
              <a:t>Service Security 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18"/>
              </a:rPr>
              <a:t>XML-Signature</a:t>
            </a:r>
            <a:r>
              <a:rPr lang="en-US" b="1" noProof="1" smtClean="0"/>
              <a:t>, </a:t>
            </a:r>
            <a:r>
              <a:rPr lang="en-US" noProof="1" smtClean="0">
                <a:hlinkClick r:id="rId19"/>
              </a:rPr>
              <a:t>WS-SecurityPolicy</a:t>
            </a:r>
            <a:r>
              <a:rPr lang="en-US" noProof="1" smtClean="0"/>
              <a:t>, </a:t>
            </a:r>
            <a:r>
              <a:rPr lang="en-US" noProof="1" smtClean="0">
                <a:hlinkClick r:id="rId20"/>
              </a:rPr>
              <a:t>WS-Security</a:t>
            </a:r>
            <a:r>
              <a:rPr lang="en-US" noProof="1" smtClean="0"/>
              <a:t>, </a:t>
            </a:r>
            <a:r>
              <a:rPr lang="en-US" noProof="1" smtClean="0">
                <a:hlinkClick r:id="rId21"/>
              </a:rPr>
              <a:t>WS-Trust</a:t>
            </a:r>
            <a:r>
              <a:rPr lang="en-US" noProof="1" smtClean="0"/>
              <a:t>, </a:t>
            </a:r>
            <a:r>
              <a:rPr lang="en-US" noProof="1" smtClean="0">
                <a:hlinkClick r:id="rId22"/>
              </a:rPr>
              <a:t>WS-SecureConversation</a:t>
            </a:r>
            <a:endParaRPr lang="en-US" noProof="1" smtClean="0"/>
          </a:p>
          <a:p>
            <a:pPr>
              <a:lnSpc>
                <a:spcPct val="110000"/>
              </a:lnSpc>
            </a:pPr>
            <a:r>
              <a:rPr lang="en-US" sz="3900" dirty="0"/>
              <a:t>Quality of Service Standards</a:t>
            </a:r>
          </a:p>
          <a:p>
            <a:pPr lvl="1">
              <a:lnSpc>
                <a:spcPct val="110000"/>
              </a:lnSpc>
            </a:pPr>
            <a:r>
              <a:rPr lang="en-US" noProof="1" smtClean="0">
                <a:hlinkClick r:id="rId23"/>
              </a:rPr>
              <a:t>WS-ReliableMessaging</a:t>
            </a:r>
            <a:r>
              <a:rPr lang="en-US" noProof="1" smtClean="0"/>
              <a:t> (WS-RM), </a:t>
            </a:r>
            <a:r>
              <a:rPr lang="en-US" noProof="1" smtClean="0">
                <a:hlinkClick r:id="rId24"/>
              </a:rPr>
              <a:t>WS-Coordination</a:t>
            </a:r>
            <a:r>
              <a:rPr lang="en-US" noProof="1" smtClean="0"/>
              <a:t>, </a:t>
            </a:r>
            <a:r>
              <a:rPr lang="en-US" noProof="1" smtClean="0">
                <a:hlinkClick r:id="rId25"/>
              </a:rPr>
              <a:t>WS-AtomicTransactions</a:t>
            </a:r>
            <a:r>
              <a:rPr lang="en-US" noProof="1" smtClean="0"/>
              <a:t>, </a:t>
            </a:r>
            <a:r>
              <a:rPr lang="en-US" noProof="1" smtClean="0">
                <a:hlinkClick r:id="rId26"/>
              </a:rPr>
              <a:t>WS-TX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Standards: WS-*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84509" y="1364486"/>
            <a:ext cx="6777176" cy="1413610"/>
            <a:chOff x="5184509" y="1364486"/>
            <a:chExt cx="6777176" cy="1413610"/>
          </a:xfrm>
        </p:grpSpPr>
        <p:sp>
          <p:nvSpPr>
            <p:cNvPr id="6" name="Rectangle 5"/>
            <p:cNvSpPr/>
            <p:nvPr/>
          </p:nvSpPr>
          <p:spPr>
            <a:xfrm rot="572678">
              <a:off x="5184509" y="2193321"/>
              <a:ext cx="67771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hlinkClick r:id="rId27"/>
                </a:rPr>
                <a:t>https://</a:t>
              </a:r>
              <a:r>
                <a:rPr lang="en-US" sz="3200" dirty="0" smtClean="0">
                  <a:hlinkClick r:id="rId27"/>
                </a:rPr>
                <a:t>www.oasis-open.org/standards</a:t>
              </a:r>
              <a:r>
                <a:rPr lang="en-US" sz="3200" dirty="0" smtClean="0"/>
                <a:t> </a:t>
              </a:r>
              <a:endParaRPr lang="en-US" sz="3200" dirty="0"/>
            </a:p>
          </p:txBody>
        </p:sp>
        <p:pic>
          <p:nvPicPr>
            <p:cNvPr id="10242" name="Picture 2" descr="Home">
              <a:hlinkClick r:id="rId28" tooltip="Home"/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1317">
              <a:off x="6406167" y="1364486"/>
              <a:ext cx="4936942" cy="842184"/>
            </a:xfrm>
            <a:prstGeom prst="roundRect">
              <a:avLst>
                <a:gd name="adj" fmla="val 561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5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724400"/>
            <a:ext cx="11277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Enterprise Web Service Infrastructure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455612" y="5754968"/>
            <a:ext cx="11277600" cy="719034"/>
          </a:xfrm>
        </p:spPr>
        <p:txBody>
          <a:bodyPr/>
          <a:lstStyle/>
          <a:p>
            <a:r>
              <a:rPr lang="en-US" dirty="0" smtClean="0"/>
              <a:t>SOAP / WSDL / XML / HTTP</a:t>
            </a:r>
            <a:endParaRPr lang="en-US" dirty="0"/>
          </a:p>
        </p:txBody>
      </p:sp>
      <p:pic>
        <p:nvPicPr>
          <p:cNvPr id="11270" name="Picture 6" descr="https://phptechsolutions.files.wordpress.com/2012/07/soa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2325" r="-1250" b="-2325"/>
          <a:stretch/>
        </p:blipFill>
        <p:spPr bwMode="auto">
          <a:xfrm>
            <a:off x="2970212" y="1066800"/>
            <a:ext cx="6248400" cy="3429002"/>
          </a:xfrm>
          <a:prstGeom prst="roundRect">
            <a:avLst>
              <a:gd name="adj" fmla="val 204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1180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2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Heavyweight (classical) Web service infrastructure components: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Description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 (Web Service Definition Language)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Metadata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WS-MetadataExchange</a:t>
            </a:r>
            <a:r>
              <a:rPr lang="en-US" dirty="0" smtClean="0"/>
              <a:t> (WS-MEX),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DISCO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Wire format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XSD</a:t>
            </a:r>
          </a:p>
          <a:p>
            <a:pPr lvl="2">
              <a:lnSpc>
                <a:spcPct val="11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Heavyweight Web Services Infrastructure</a:t>
            </a:r>
            <a:endParaRPr lang="bg-BG" dirty="0"/>
          </a:p>
        </p:txBody>
      </p:sp>
      <p:pic>
        <p:nvPicPr>
          <p:cNvPr id="1026" name="Picture 2" descr="http://cdn1.softproject.onlinebusiness.cc/files/en_sp/en_Adapters/Protocols%20and%20services/WebService-SO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47" y="4572000"/>
            <a:ext cx="1798007" cy="17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cupdate.com/images/icons128/205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05" y="4678992"/>
            <a:ext cx="1645607" cy="16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hopstarter/adobe-cs4/256/File-Adobe-Dreamweaver-XML-01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84" y="4572000"/>
            <a:ext cx="1798010" cy="17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thumb/3/39/WSDL.svg/275px-WSD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1977788"/>
            <a:ext cx="1970461" cy="22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findicons.com/files/icons/1915/xml_docs/128/xs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3622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28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1356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WSDL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600" dirty="0"/>
              <a:t>(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bg-BG" sz="3600" dirty="0"/>
              <a:t>eb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bg-BG" sz="3600" dirty="0"/>
              <a:t>ervices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sz="3600" dirty="0"/>
              <a:t>escription </a:t>
            </a: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bg-BG" sz="3600" dirty="0"/>
              <a:t>anguage)</a:t>
            </a:r>
          </a:p>
          <a:p>
            <a:pPr lvl="1">
              <a:lnSpc>
                <a:spcPct val="110000"/>
              </a:lnSpc>
            </a:pPr>
            <a:r>
              <a:rPr lang="en-US" sz="3600" dirty="0"/>
              <a:t>Describes what a</a:t>
            </a:r>
            <a:r>
              <a:rPr lang="bg-BG" sz="3600" dirty="0"/>
              <a:t> </a:t>
            </a:r>
            <a:r>
              <a:rPr lang="en-US" sz="3600" dirty="0" smtClean="0"/>
              <a:t>Web service </a:t>
            </a:r>
            <a:r>
              <a:rPr lang="en-US" sz="3600" dirty="0"/>
              <a:t>can do</a:t>
            </a:r>
            <a:endParaRPr lang="bg-BG" sz="36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Names of the available </a:t>
            </a:r>
            <a:r>
              <a:rPr lang="en-US" sz="3200" dirty="0" smtClean="0"/>
              <a:t>methods (messages)</a:t>
            </a:r>
            <a:endParaRPr lang="bg-BG" sz="32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Input and output </a:t>
            </a:r>
            <a:r>
              <a:rPr lang="en-US" sz="3200" dirty="0" smtClean="0"/>
              <a:t>parameters, returned value</a:t>
            </a:r>
            <a:endParaRPr lang="bg-BG" sz="3200" dirty="0"/>
          </a:p>
          <a:p>
            <a:pPr lvl="2">
              <a:lnSpc>
                <a:spcPct val="110000"/>
              </a:lnSpc>
            </a:pPr>
            <a:r>
              <a:rPr lang="en-US" sz="3200" dirty="0"/>
              <a:t>Data types used for parameters or </a:t>
            </a:r>
            <a:r>
              <a:rPr lang="en-US" sz="3200" dirty="0" smtClean="0"/>
              <a:t>result</a:t>
            </a:r>
          </a:p>
          <a:p>
            <a:pPr lvl="2">
              <a:lnSpc>
                <a:spcPct val="110000"/>
              </a:lnSpc>
            </a:pPr>
            <a:r>
              <a:rPr lang="en-US" sz="3200" dirty="0" smtClean="0"/>
              <a:t>Endpoints: ports and bindings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600" dirty="0" smtClean="0"/>
              <a:t>WSDL is an </a:t>
            </a:r>
            <a:r>
              <a:rPr lang="bg-BG" sz="3600" dirty="0" smtClean="0"/>
              <a:t>XML </a:t>
            </a:r>
            <a:r>
              <a:rPr lang="en-US" sz="3600" dirty="0" smtClean="0"/>
              <a:t>based, </a:t>
            </a:r>
            <a:r>
              <a:rPr lang="en-US" sz="3600" dirty="0"/>
              <a:t>open standard </a:t>
            </a:r>
            <a:r>
              <a:rPr lang="en-US" sz="3600" dirty="0" smtClean="0"/>
              <a:t>from</a:t>
            </a:r>
            <a:r>
              <a:rPr lang="bg-BG" sz="3600" dirty="0" smtClean="0"/>
              <a:t> W3C</a:t>
            </a:r>
            <a:endParaRPr lang="bg-BG" sz="3600" dirty="0"/>
          </a:p>
        </p:txBody>
      </p:sp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Service </a:t>
            </a:r>
            <a:r>
              <a:rPr lang="en-US" dirty="0" smtClean="0"/>
              <a:t>Description (WSDL)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4125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13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WSDL </a:t>
            </a:r>
            <a:r>
              <a:rPr lang="bg-BG" dirty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1136643" name="Rectangle 3"/>
          <p:cNvSpPr>
            <a:spLocks noChangeArrowheads="1"/>
          </p:cNvSpPr>
          <p:nvPr/>
        </p:nvSpPr>
        <p:spPr bwMode="auto">
          <a:xfrm>
            <a:off x="643050" y="1144027"/>
            <a:ext cx="10923362" cy="5409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&lt;definitions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xmlns:http="http://schemas.xmlsoap.org/wsdl/http/"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xmlns:soap="http://schemas.xmlsoap.org/wsdl/soap/"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xmlns:s="http://www.w3.org/2001/XMLSchema"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xmlns:s0="http://www.devbg.org/ws/MathService"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xmlns:soapenc="http://schemas.xmlsoap.org/soap/encoding/"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xmlns:tm="http://microsoft.com/wsdl/mime/textMatching/"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xmlns:mime="http://schemas.xmlsoap.org/wsdl/mime/"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targetNamespace="http://www.devbg.org/ws/MathService"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xmlns="http://schemas.xmlsoap.org/wsdl/"&gt;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&lt;types&gt; … &lt;/types&gt;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&lt;message name="AddSoapIn"&gt; … &lt;/message&gt;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&lt;portType name="MathServiceSoap"&gt; … &lt;/portType&gt;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&lt;binding name="MathServiceSoap" … &gt; … &lt;/binding&gt;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&lt;service name="MathService"&gt; … &lt;/service&gt;</a:t>
            </a:r>
          </a:p>
          <a:p>
            <a:pPr eaLnBrk="0" hangingPunct="0">
              <a:lnSpc>
                <a:spcPct val="9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&lt;/definitions&gt;</a:t>
            </a:r>
          </a:p>
        </p:txBody>
      </p:sp>
    </p:spTree>
    <p:extLst>
      <p:ext uri="{BB962C8B-B14F-4D97-AF65-F5344CB8AC3E}">
        <p14:creationId xmlns:p14="http://schemas.microsoft.com/office/powerpoint/2010/main" val="1666628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32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process of getting the service metadata (description)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interrogated to retrieve the metadata</a:t>
            </a:r>
          </a:p>
          <a:p>
            <a:pPr>
              <a:lnSpc>
                <a:spcPct val="100000"/>
              </a:lnSpc>
            </a:pPr>
            <a:r>
              <a:rPr lang="en-US" dirty="0"/>
              <a:t>Two protocols for interrogation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WS-MetadataExchange</a:t>
            </a:r>
            <a:r>
              <a:rPr lang="en-US" dirty="0" smtClean="0"/>
              <a:t> (WS-MEX</a:t>
            </a:r>
            <a:r>
              <a:rPr lang="en-US" dirty="0"/>
              <a:t>)</a:t>
            </a:r>
            <a:endParaRPr lang="en-US" noProof="1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Standardized </a:t>
            </a:r>
            <a:r>
              <a:rPr lang="en-US" dirty="0"/>
              <a:t>protocol developed by Microsoft, Sun, SAP, </a:t>
            </a:r>
            <a:r>
              <a:rPr lang="en-US" dirty="0" smtClean="0"/>
              <a:t>…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DISCO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Old </a:t>
            </a:r>
            <a:r>
              <a:rPr lang="en-US" dirty="0"/>
              <a:t>Microsoft protocol to use with the UDDI </a:t>
            </a:r>
            <a:r>
              <a:rPr lang="en-US" dirty="0" smtClean="0"/>
              <a:t>registries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</p:txBody>
      </p:sp>
      <p:sp>
        <p:nvSpPr>
          <p:cNvPr id="132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</a:t>
            </a:r>
            <a:r>
              <a:rPr lang="bg-BG" dirty="0"/>
              <a:t> </a:t>
            </a:r>
            <a:r>
              <a:rPr lang="en-US" dirty="0"/>
              <a:t>Web Service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9095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31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ccess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</a:t>
            </a:r>
            <a:endParaRPr lang="bg-BG" dirty="0"/>
          </a:p>
          <a:p>
            <a:pPr lvl="1"/>
            <a:r>
              <a:rPr lang="en-US" dirty="0"/>
              <a:t>Open</a:t>
            </a:r>
            <a:r>
              <a:rPr lang="bg-BG" dirty="0"/>
              <a:t> </a:t>
            </a:r>
            <a:r>
              <a:rPr lang="en-US" dirty="0"/>
              <a:t>XML</a:t>
            </a:r>
            <a:r>
              <a:rPr lang="bg-BG" dirty="0"/>
              <a:t> </a:t>
            </a:r>
            <a:r>
              <a:rPr lang="en-US" dirty="0"/>
              <a:t>based format for sending messages</a:t>
            </a:r>
            <a:endParaRPr lang="bg-BG" dirty="0"/>
          </a:p>
          <a:p>
            <a:pPr lvl="1"/>
            <a:r>
              <a:rPr lang="en-US" dirty="0"/>
              <a:t>Open</a:t>
            </a:r>
            <a:r>
              <a:rPr lang="bg-BG" dirty="0"/>
              <a:t> </a:t>
            </a:r>
            <a:r>
              <a:rPr lang="en-US" dirty="0"/>
              <a:t>standard </a:t>
            </a:r>
            <a:r>
              <a:rPr lang="en-US" dirty="0" smtClean="0"/>
              <a:t>from W3C</a:t>
            </a:r>
            <a:endParaRPr lang="bg-BG" dirty="0"/>
          </a:p>
          <a:p>
            <a:r>
              <a:rPr lang="en-US" dirty="0"/>
              <a:t>A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consists of: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header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– </a:t>
            </a:r>
            <a:r>
              <a:rPr lang="en-US" dirty="0"/>
              <a:t>describes the </a:t>
            </a:r>
            <a:r>
              <a:rPr lang="en-US" dirty="0" smtClean="0"/>
              <a:t>message parameters (</a:t>
            </a:r>
            <a:r>
              <a:rPr lang="en-US" dirty="0"/>
              <a:t>metadata)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–</a:t>
            </a:r>
            <a:r>
              <a:rPr lang="en-US" dirty="0" smtClean="0"/>
              <a:t> the message</a:t>
            </a:r>
            <a:r>
              <a:rPr lang="bg-BG" dirty="0" smtClean="0"/>
              <a:t> </a:t>
            </a:r>
            <a:r>
              <a:rPr lang="en-US" dirty="0" smtClean="0"/>
              <a:t>data </a:t>
            </a:r>
            <a:r>
              <a:rPr lang="bg-BG" dirty="0" smtClean="0"/>
              <a:t>(</a:t>
            </a:r>
            <a:r>
              <a:rPr lang="en-US" dirty="0" smtClean="0"/>
              <a:t>request </a:t>
            </a:r>
            <a:r>
              <a:rPr lang="en-US" dirty="0"/>
              <a:t>or </a:t>
            </a:r>
            <a:r>
              <a:rPr lang="en-US" dirty="0" smtClean="0"/>
              <a:t>response body</a:t>
            </a:r>
            <a:r>
              <a:rPr lang="bg-BG" dirty="0" smtClean="0"/>
              <a:t>)</a:t>
            </a:r>
            <a:endParaRPr lang="bg-BG" dirty="0"/>
          </a:p>
          <a:p>
            <a:r>
              <a:rPr lang="en-US" dirty="0" smtClean="0"/>
              <a:t>Typically</a:t>
            </a:r>
            <a:r>
              <a:rPr lang="bg-BG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SOAP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messages are sent over</a:t>
            </a:r>
            <a:r>
              <a:rPr lang="bg-BG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</a:p>
          <a:p>
            <a:pPr lvl="1"/>
            <a:r>
              <a:rPr lang="en-US" dirty="0" smtClean="0"/>
              <a:t>Optionally TCP / </a:t>
            </a:r>
            <a:r>
              <a:rPr lang="en-US" dirty="0" smtClean="0"/>
              <a:t>message </a:t>
            </a:r>
            <a:r>
              <a:rPr lang="en-US" dirty="0" smtClean="0"/>
              <a:t>queue / other channels can be used</a:t>
            </a:r>
            <a:endParaRPr lang="bg-BG" dirty="0"/>
          </a:p>
        </p:txBody>
      </p:sp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– </a:t>
            </a:r>
            <a:r>
              <a:rPr lang="en-US" dirty="0" smtClean="0"/>
              <a:t>Request / Result </a:t>
            </a:r>
            <a:r>
              <a:rPr lang="en-US" dirty="0"/>
              <a:t>Format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5696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3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Request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1137667" name="Rectangle 3"/>
          <p:cNvSpPr>
            <a:spLocks noChangeArrowheads="1"/>
          </p:cNvSpPr>
          <p:nvPr/>
        </p:nvSpPr>
        <p:spPr bwMode="auto">
          <a:xfrm>
            <a:off x="604950" y="1220536"/>
            <a:ext cx="10961462" cy="51802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soap:Envelope xmlns:xsi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="http://www.w3.org/2001/XMLSchema-instance"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xmlns:xsd="http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www.w3.org/2001/XMLSchema"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xmlns:soap="http://schemas.xmlsoap.org/soap/envelope/"&gt;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&lt;soap:Body&gt;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&lt;CalcDistance xmlns="http://www.devbg.org/Calc"&gt;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&lt;startPoint&gt;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&lt;x&gt;4&lt;/x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y&gt;5&lt;/y&gt;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&lt;/startPoint&gt;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&lt;endPoint&gt;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&lt;x&gt;7&lt;/x</a:t>
            </a:r>
            <a:r>
              <a:rPr lang="en-US" sz="225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y&gt;-3&lt;/y&gt;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&lt;/endPoint&gt;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&lt;/CalcDistance&gt;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&lt;/soap:Body&gt;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&lt;/soap:Envelope&gt;</a:t>
            </a:r>
          </a:p>
        </p:txBody>
      </p:sp>
      <p:pic>
        <p:nvPicPr>
          <p:cNvPr id="2050" name="Picture 2" descr="http://tutorials.jenkov.com/images/soap/soap-mep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657600"/>
            <a:ext cx="4010025" cy="239077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48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 smtClean="0"/>
              <a:t>Distributed Apps, Web Services and</a:t>
            </a:r>
            <a:br>
              <a:rPr lang="en-US" dirty="0" smtClean="0"/>
            </a:br>
            <a:r>
              <a:rPr lang="en-US" dirty="0" smtClean="0"/>
              <a:t>Service-Oriented </a:t>
            </a:r>
            <a:r>
              <a:rPr lang="en-US" dirty="0"/>
              <a:t>Architecture (SOA)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/>
              <a:t>Enterprise Web Service </a:t>
            </a:r>
            <a:r>
              <a:rPr lang="en-US" dirty="0" smtClean="0"/>
              <a:t>Infrastructure,</a:t>
            </a:r>
            <a:br>
              <a:rPr lang="en-US" dirty="0" smtClean="0"/>
            </a:br>
            <a:r>
              <a:rPr lang="en-US" dirty="0" smtClean="0"/>
              <a:t>Standards and Protocols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SOAP, WSDL, HTTP, XML, WS-*, …</a:t>
            </a:r>
            <a:endParaRPr lang="en-US" noProof="1">
              <a:solidFill>
                <a:srgbClr val="EBFFD2"/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 smtClean="0"/>
              <a:t>The HTTP Protocol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dirty="0" smtClean="0"/>
              <a:t>RESTful </a:t>
            </a:r>
            <a:r>
              <a:rPr lang="en-US" dirty="0"/>
              <a:t>Web </a:t>
            </a:r>
            <a:r>
              <a:rPr lang="en-US" dirty="0" smtClean="0"/>
              <a:t>Services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/>
              <a:t>Representational State </a:t>
            </a:r>
            <a:r>
              <a:rPr lang="en-US" dirty="0" smtClean="0"/>
              <a:t>Transfer (REST)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CRUD Operations and HTTP Methods</a:t>
            </a:r>
          </a:p>
          <a:p>
            <a:pPr marL="723900" lvl="1" indent="-420688">
              <a:lnSpc>
                <a:spcPct val="95000"/>
              </a:lnSpc>
            </a:pPr>
            <a:r>
              <a:rPr lang="en-US" dirty="0" smtClean="0"/>
              <a:t>Postman – REST Client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31" y="1371600"/>
            <a:ext cx="3724481" cy="48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</a:t>
            </a:r>
            <a:r>
              <a:rPr lang="en-US" dirty="0" smtClean="0"/>
              <a:t>Response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 smtClean="0"/>
              <a:t>Example</a:t>
            </a:r>
            <a:endParaRPr lang="bg-BG" dirty="0"/>
          </a:p>
        </p:txBody>
      </p:sp>
      <p:sp>
        <p:nvSpPr>
          <p:cNvPr id="1138691" name="Rectangle 3"/>
          <p:cNvSpPr>
            <a:spLocks noChangeArrowheads="1"/>
          </p:cNvSpPr>
          <p:nvPr/>
        </p:nvSpPr>
        <p:spPr bwMode="auto">
          <a:xfrm>
            <a:off x="584314" y="1371600"/>
            <a:ext cx="10982098" cy="4882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&lt;soap:Envelope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xmlns:xsi="http://www.w3.org/2001/XMLSchema-instance"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xmlns:xsd="http://www.w3.org/2001/XMLSchema"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xmlns:soap="http://schemas.xmlsoap.org/soap/envelope/"&gt;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&lt;soap:Body&gt;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&lt;CalcDistanceResponse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xmlns="http://www.devbg.org/Calc/"&gt;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CalcDistanceResult&gt;8.54400374531753&lt;/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CalcDistanceResult&gt;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&lt;/CalcDistanceResponse&gt;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&lt;/soap:Body&gt;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&lt;/soap:Envelope&gt;</a:t>
            </a:r>
          </a:p>
        </p:txBody>
      </p:sp>
    </p:spTree>
    <p:extLst>
      <p:ext uri="{BB962C8B-B14F-4D97-AF65-F5344CB8AC3E}">
        <p14:creationId xmlns:p14="http://schemas.microsoft.com/office/powerpoint/2010/main" val="3318292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3140" y="4298903"/>
            <a:ext cx="8938472" cy="1568497"/>
          </a:xfrm>
        </p:spPr>
        <p:txBody>
          <a:bodyPr/>
          <a:lstStyle/>
          <a:p>
            <a:r>
              <a:rPr lang="en-US" dirty="0" smtClean="0"/>
              <a:t>Heavyweight Web Services (Based on SOAP and WSDL)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23140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624950"/>
            <a:ext cx="6347672" cy="326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72" y="1295535"/>
            <a:ext cx="3199040" cy="25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38677"/>
            <a:ext cx="8938472" cy="820600"/>
          </a:xfrm>
        </p:spPr>
        <p:txBody>
          <a:bodyPr/>
          <a:lstStyle/>
          <a:p>
            <a:r>
              <a:rPr lang="en-US" dirty="0"/>
              <a:t>The HTTP </a:t>
            </a:r>
            <a:r>
              <a:rPr lang="en-US" dirty="0" smtClean="0"/>
              <a:t>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537195"/>
            <a:ext cx="8938472" cy="719034"/>
          </a:xfrm>
        </p:spPr>
        <p:txBody>
          <a:bodyPr/>
          <a:lstStyle/>
          <a:p>
            <a:r>
              <a:rPr lang="en-GB" dirty="0" smtClean="0"/>
              <a:t>How HTTP Works?</a:t>
            </a:r>
            <a:endParaRPr lang="en-GB" dirty="0"/>
          </a:p>
        </p:txBody>
      </p:sp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831270" y="2362114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947282">
            <a:off x="10038655" y="2180415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1026" name="Picture 2" descr="http://www.ntu.edu.sg/home/ehchua/programming/webprogramming/images/HTT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1752600"/>
            <a:ext cx="66389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 smtClean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 smtClean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 smtClean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 smtClean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Relies on unique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Provides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 smtClean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 smtClean="0"/>
              <a:t> (cookies and Web storages can overcome this)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 program</a:t>
            </a:r>
          </a:p>
          <a:p>
            <a:pPr lvl="1"/>
            <a:r>
              <a:rPr lang="en-US" dirty="0" smtClean="0"/>
              <a:t>Running at end host</a:t>
            </a:r>
          </a:p>
          <a:p>
            <a:pPr lvl="1"/>
            <a:r>
              <a:rPr lang="en-US" dirty="0" smtClean="0"/>
              <a:t>Requests a resource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HTTP: Request-Response Protocol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838188" y="35400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838187" y="53213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699361" y="3828604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663778" y="5235920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778375" cy="198392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/>
              <a:t>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761" y="5529943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023427" y="5634335"/>
            <a:ext cx="203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72" y="3982920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64" y="3747026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HTTP request: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smtClean="0"/>
              <a:t>HTTP response:</a:t>
            </a:r>
            <a:endParaRPr lang="en-GB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Conversation: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954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5082208"/>
            <a:ext cx="3962400" cy="1018798"/>
          </a:xfrm>
          <a:prstGeom prst="wedgeRoundRectCallout">
            <a:avLst>
              <a:gd name="adj1" fmla="val -121106"/>
              <a:gd name="adj2" fmla="val -192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696200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170044"/>
            <a:ext cx="3901736" cy="1051902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42577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HTTP defines 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request methods</a:t>
            </a:r>
          </a:p>
          <a:p>
            <a:pPr lvl="1"/>
            <a:r>
              <a:rPr lang="en-GB" dirty="0" smtClean="0"/>
              <a:t>Specify the action to be performed on the identified 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Methods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396816"/>
              </p:ext>
            </p:extLst>
          </p:nvPr>
        </p:nvGraphicFramePr>
        <p:xfrm>
          <a:off x="1674812" y="2697480"/>
          <a:ext cx="89916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63246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GET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 (execute query)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POST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Creates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PUT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Modifies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DELETE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(delete)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HEAD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/>
                        <a:t>OPTIONS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Requests communication options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2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4859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9906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9607">
            <a:off x="1696085" y="1985597"/>
            <a:ext cx="1772346" cy="2391506"/>
          </a:xfrm>
          <a:prstGeom prst="rect">
            <a:avLst/>
          </a:prstGeom>
        </p:spPr>
      </p:pic>
      <p:pic>
        <p:nvPicPr>
          <p:cNvPr id="10242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8672975" y="2039042"/>
            <a:ext cx="2284618" cy="22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message sent by a client consists of:</a:t>
            </a:r>
          </a:p>
          <a:p>
            <a:pPr lvl="1"/>
            <a:r>
              <a:rPr lang="en-US" dirty="0" smtClean="0"/>
              <a:t>HTTP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 line</a:t>
            </a:r>
          </a:p>
          <a:p>
            <a:pPr lvl="2"/>
            <a:r>
              <a:rPr lang="en-US" dirty="0" smtClean="0"/>
              <a:t>Request method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Resource URI (URL)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1"/>
            <a:r>
              <a:rPr lang="en-US" dirty="0" smtClean="0"/>
              <a:t>HTTP request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 smtClean="0"/>
              <a:t>Additional parameters</a:t>
            </a:r>
          </a:p>
          <a:p>
            <a:pPr lvl="1"/>
            <a:r>
              <a:rPr lang="en-US" dirty="0" smtClean="0"/>
              <a:t>HTTP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 smtClean="0"/>
              <a:t> – optional data, e.g. posted form fields</a:t>
            </a:r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404985"/>
            <a:ext cx="6477000" cy="20067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&lt;resource&gt; HTTP/&lt;version&gt;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line)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7944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 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GET Request – Example</a:t>
            </a:r>
            <a:endParaRPr lang="en-US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600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6.0;Windows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600" b="1" i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53808" y="1819716"/>
            <a:ext cx="3107804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94412" y="2949454"/>
            <a:ext cx="3581400" cy="555746"/>
          </a:xfrm>
          <a:prstGeom prst="wedgeRoundRectCallout">
            <a:avLst>
              <a:gd name="adj1" fmla="val -67628"/>
              <a:gd name="adj2" fmla="val 609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34587" y="5434713"/>
            <a:ext cx="4088825" cy="585087"/>
          </a:xfrm>
          <a:prstGeom prst="wedgeRoundRectCallout">
            <a:avLst>
              <a:gd name="adj1" fmla="val -78289"/>
              <a:gd name="adj2" fmla="val 258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nitdgp.ac.in/madclab/images/demo/distributed-co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772">
            <a:off x="1811246" y="1620844"/>
            <a:ext cx="3596060" cy="2108701"/>
          </a:xfrm>
          <a:prstGeom prst="roundRect">
            <a:avLst>
              <a:gd name="adj" fmla="val 6469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static.howstuffworks.com/gif/web-30-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0355">
            <a:off x="6329000" y="1759654"/>
            <a:ext cx="3970982" cy="2057400"/>
          </a:xfrm>
          <a:prstGeom prst="roundRect">
            <a:avLst>
              <a:gd name="adj" fmla="val 52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133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2" y="4423704"/>
            <a:ext cx="1036320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Distributed </a:t>
            </a:r>
            <a:r>
              <a:rPr lang="en-US" smtClean="0"/>
              <a:t>Apps,</a:t>
            </a:r>
            <a:br>
              <a:rPr lang="en-US" smtClean="0"/>
            </a:br>
            <a:r>
              <a:rPr lang="en-US" smtClean="0"/>
              <a:t>Web Services </a:t>
            </a:r>
            <a:r>
              <a:rPr lang="en-US" dirty="0" smtClean="0"/>
              <a:t>and SOA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954">
            <a:off x="4529910" y="817333"/>
            <a:ext cx="2855126" cy="1918444"/>
          </a:xfrm>
          <a:prstGeom prst="roundRect">
            <a:avLst>
              <a:gd name="adj" fmla="val 5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workbooks.com/sites/default/files/image/Blog%20Images/a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1838945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685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363200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653392"/>
            <a:ext cx="2971800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4397254"/>
            <a:ext cx="3562973" cy="555746"/>
          </a:xfrm>
          <a:prstGeom prst="wedgeRoundRectCallout">
            <a:avLst>
              <a:gd name="adj1" fmla="val -64427"/>
              <a:gd name="adj2" fmla="val -390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37390" y="5221356"/>
            <a:ext cx="3691022" cy="920690"/>
          </a:xfrm>
          <a:prstGeom prst="wedgeRoundRectCallout">
            <a:avLst>
              <a:gd name="adj1" fmla="val -67622"/>
              <a:gd name="adj2" fmla="val 211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9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HTTP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 GET </a:t>
            </a:r>
            <a:r>
              <a:rPr lang="en-US" dirty="0" smtClean="0"/>
              <a:t>request: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Fetches the resource only if it has been changed at the server</a:t>
            </a:r>
          </a:p>
          <a:p>
            <a:pPr lvl="1"/>
            <a:r>
              <a:rPr lang="en-US" dirty="0" smtClean="0"/>
              <a:t>Server replies with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304 Not Modified</a:t>
            </a:r>
            <a:r>
              <a:rPr lang="en-US" dirty="0" smtClean="0"/>
              <a:t>" if the resource has not been changed</a:t>
            </a:r>
          </a:p>
          <a:p>
            <a:pPr lvl="1"/>
            <a:r>
              <a:rPr lang="en-US" dirty="0" smtClean="0"/>
              <a:t>Or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200 OK</a:t>
            </a:r>
            <a:r>
              <a:rPr lang="en-US" dirty="0" smtClean="0"/>
              <a:t>" 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HTTP GET – Example</a:t>
            </a:r>
            <a:endParaRPr lang="en-US" dirty="0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973698"/>
            <a:ext cx="9405936" cy="19236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22356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4" y="51992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76" y="16002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9607">
            <a:off x="1001172" y="1942263"/>
            <a:ext cx="1606646" cy="2167920"/>
          </a:xfrm>
          <a:prstGeom prst="rect">
            <a:avLst/>
          </a:prstGeom>
        </p:spPr>
      </p:pic>
      <p:pic>
        <p:nvPicPr>
          <p:cNvPr id="6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9121909" y="2021319"/>
            <a:ext cx="2024656" cy="20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5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 smtClean="0"/>
              <a:t>sent by the HTTP server consists of:</a:t>
            </a:r>
          </a:p>
          <a:p>
            <a:pPr lvl="1"/>
            <a:r>
              <a:rPr lang="en-US" dirty="0" smtClean="0"/>
              <a:t>HTTP response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status line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2"/>
            <a:r>
              <a:rPr lang="en-US" dirty="0" smtClean="0"/>
              <a:t>Status code</a:t>
            </a:r>
          </a:p>
          <a:p>
            <a:pPr lvl="2"/>
            <a:r>
              <a:rPr lang="en-US" dirty="0" smtClean="0"/>
              <a:t>Status phrase</a:t>
            </a:r>
          </a:p>
          <a:p>
            <a:pPr lvl="1"/>
            <a:r>
              <a:rPr lang="en-US" dirty="0" smtClean="0"/>
              <a:t>Response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/>
            <a:r>
              <a:rPr lang="en-US" dirty="0" smtClean="0"/>
              <a:t>Provide meta data about the returned resource</a:t>
            </a:r>
          </a:p>
          <a:p>
            <a:pPr lvl="1"/>
            <a:r>
              <a:rPr lang="en-US" dirty="0" smtClean="0"/>
              <a:t>Response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/>
            <a:r>
              <a:rPr lang="en-US" dirty="0" smtClean="0"/>
              <a:t>The content of the HTTP response (data)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42420" y="2617304"/>
            <a:ext cx="7391400" cy="18712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903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 smtClean="0"/>
              <a:t>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090104"/>
            <a:ext cx="10253664" cy="43088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1808451"/>
            <a:ext cx="3759270" cy="562428"/>
          </a:xfrm>
          <a:prstGeom prst="wedgeRoundRectCallout">
            <a:avLst>
              <a:gd name="adj1" fmla="val -66644"/>
              <a:gd name="adj2" fmla="val 3680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97647" y="3402626"/>
            <a:ext cx="3439176" cy="579916"/>
          </a:xfrm>
          <a:prstGeom prst="wedgeRoundRectCallout">
            <a:avLst>
              <a:gd name="adj1" fmla="val -70109"/>
              <a:gd name="adj2" fmla="val 184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37412" y="5582480"/>
            <a:ext cx="3548065" cy="651692"/>
          </a:xfrm>
          <a:prstGeom prst="wedgeRoundRectCallout">
            <a:avLst>
              <a:gd name="adj1" fmla="val -67058"/>
              <a:gd name="adj2" fmla="val -272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1789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 smtClean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04392"/>
            <a:ext cx="10625136" cy="44319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41391"/>
            <a:ext cx="3555931" cy="638953"/>
          </a:xfrm>
          <a:prstGeom prst="wedgeRoundRectCallout">
            <a:avLst>
              <a:gd name="adj1" fmla="val -69036"/>
              <a:gd name="adj2" fmla="val 227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312096"/>
            <a:ext cx="3352800" cy="650304"/>
          </a:xfrm>
          <a:prstGeom prst="wedgeRoundRectCallout">
            <a:avLst>
              <a:gd name="adj1" fmla="val -70314"/>
              <a:gd name="adj2" fmla="val -324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829092" y="4412280"/>
            <a:ext cx="3578640" cy="625839"/>
          </a:xfrm>
          <a:prstGeom prst="wedgeRoundRectCallout">
            <a:avLst>
              <a:gd name="adj1" fmla="val -65702"/>
              <a:gd name="adj2" fmla="val 388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3037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 smtClean="0"/>
              <a:t>: informational (e.g., "100 Continue")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 smtClean="0"/>
              <a:t>: successful (e.g., "200 OK", "201 Created")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 smtClean="0"/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 smtClean="0"/>
              <a:t>: client error (e.g., "400 Bad Request", "404 Not Found",</a:t>
            </a:r>
            <a:br>
              <a:rPr lang="en-US" dirty="0" smtClean="0"/>
            </a:br>
            <a:r>
              <a:rPr lang="en-US" dirty="0" smtClean="0"/>
              <a:t>"401 Unauthorized", "409 Conflict")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 smtClean="0"/>
              <a:t>: server error (e.g., "500 Internal Server Error",</a:t>
            </a:r>
            <a:br>
              <a:rPr lang="en-US" dirty="0" smtClean="0"/>
            </a:br>
            <a:r>
              <a:rPr lang="en-US" dirty="0" smtClean="0"/>
              <a:t>"503 Service Unavailable")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response header the server specifies how the output should be processed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Content-Type </a:t>
            </a:r>
            <a:r>
              <a:rPr lang="en-US" smtClean="0"/>
              <a:t>and </a:t>
            </a:r>
            <a:r>
              <a:rPr lang="en-US" smtClean="0"/>
              <a:t>Content-Disposition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5295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3245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Report-April-2015.pdf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461588" y="2286000"/>
            <a:ext cx="4738224" cy="1029473"/>
          </a:xfrm>
          <a:prstGeom prst="wedgeRoundRectCallout">
            <a:avLst>
              <a:gd name="adj1" fmla="val -63533"/>
              <a:gd name="adj2" fmla="val 558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</a:t>
            </a:r>
            <a:r>
              <a:rPr lang="en-US" sz="28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page;</a:t>
            </a:r>
            <a:br>
              <a:rPr lang="en-US" sz="28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will 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 shown in the </a:t>
            </a:r>
            <a:r>
              <a:rPr lang="en-US" sz="2800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browser</a:t>
            </a:r>
            <a:endParaRPr lang="en-US" sz="2800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334000"/>
            <a:ext cx="7086600" cy="1066800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Financial-Report-April-2015.pdf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44704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012084" y="5754968"/>
            <a:ext cx="98067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352800"/>
            <a:ext cx="11804822" cy="3276600"/>
          </a:xfrm>
        </p:spPr>
        <p:txBody>
          <a:bodyPr>
            <a:noAutofit/>
          </a:bodyPr>
          <a:lstStyle/>
          <a:p>
            <a:r>
              <a:rPr lang="en-GB" dirty="0" smtClean="0"/>
              <a:t>Application state and functionality are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GB" dirty="0" smtClean="0"/>
              <a:t>Every </a:t>
            </a:r>
            <a:r>
              <a:rPr lang="en-GB" dirty="0"/>
              <a:t>resource </a:t>
            </a:r>
            <a:r>
              <a:rPr lang="en-GB" dirty="0" smtClean="0"/>
              <a:t>is associated with </a:t>
            </a:r>
            <a:r>
              <a:rPr lang="en-GB" dirty="0"/>
              <a:t>unique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</a:p>
          <a:p>
            <a:pPr lvl="1"/>
            <a:r>
              <a:rPr lang="en-GB" dirty="0" smtClean="0"/>
              <a:t>Each resource supports standard operations (CRUD)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/>
              <a:t>This natively maps to the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 smtClean="0"/>
              <a:t> protocol</a:t>
            </a:r>
          </a:p>
          <a:p>
            <a:pPr lvl="1"/>
            <a:r>
              <a:rPr lang="en-GB" dirty="0" smtClean="0"/>
              <a:t>HTTP methods: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GB" dirty="0" smtClean="0"/>
              <a:t>,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GB" dirty="0" smtClean="0"/>
              <a:t>, …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8636" y="1189875"/>
            <a:ext cx="1112837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"Representational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State Transfer (REST) is a software architecture style consisting of guidelines and best practices for creating scalable 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Web </a:t>
            </a:r>
            <a:r>
              <a:rPr lang="en-US" sz="3200" dirty="0">
                <a:solidFill>
                  <a:srgbClr val="FBEEDC"/>
                </a:solidFill>
                <a:latin typeface="+mj-lt"/>
              </a:rPr>
              <a:t>services</a:t>
            </a:r>
            <a:r>
              <a:rPr lang="en-US" sz="3200" dirty="0" smtClean="0">
                <a:solidFill>
                  <a:srgbClr val="FBEEDC"/>
                </a:solidFill>
                <a:latin typeface="+mj-lt"/>
              </a:rPr>
              <a:t>."</a:t>
            </a:r>
            <a:endParaRPr lang="en-US" sz="3200" dirty="0">
              <a:solidFill>
                <a:srgbClr val="FBEEDC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46612" y="2667000"/>
            <a:ext cx="693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hlinkClick r:id="rId2"/>
              </a:rPr>
              <a:t>http://en.wikipedia.org/wiki/Representational_State_Transfer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64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5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modern </a:t>
            </a:r>
            <a:r>
              <a:rPr lang="en-US" dirty="0"/>
              <a:t>applications </a:t>
            </a:r>
            <a:r>
              <a:rPr lang="en-US" dirty="0" smtClean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Several components interact </a:t>
            </a:r>
            <a:r>
              <a:rPr lang="en-US" dirty="0"/>
              <a:t>with each other</a:t>
            </a:r>
            <a:endParaRPr lang="bg-BG" dirty="0"/>
          </a:p>
          <a:p>
            <a:r>
              <a:rPr lang="en-US" dirty="0"/>
              <a:t>Distributed application models</a:t>
            </a:r>
            <a:endParaRPr lang="bg-BG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Client-Server</a:t>
            </a:r>
            <a:r>
              <a:rPr lang="en-US" dirty="0" smtClean="0"/>
              <a:t>" model – persistent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socket</a:t>
            </a:r>
            <a:r>
              <a:rPr lang="en-US" dirty="0" smtClean="0"/>
              <a:t> /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WebSocket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connection</a:t>
            </a:r>
            <a:endParaRPr lang="bg-BG" dirty="0"/>
          </a:p>
          <a:p>
            <a:pPr lvl="1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" </a:t>
            </a:r>
            <a:r>
              <a:rPr lang="en-US" dirty="0" smtClean="0"/>
              <a:t>model – client an server objects</a:t>
            </a:r>
            <a:endParaRPr lang="bg-BG" dirty="0"/>
          </a:p>
          <a:p>
            <a:pPr lvl="2"/>
            <a:r>
              <a:rPr lang="en-US" dirty="0" smtClean="0"/>
              <a:t>DCOM, CORBA, Java RMI</a:t>
            </a:r>
            <a:r>
              <a:rPr lang="bg-BG" dirty="0" smtClean="0"/>
              <a:t>, </a:t>
            </a:r>
            <a:r>
              <a:rPr lang="en-US" dirty="0" smtClean="0"/>
              <a:t>.</a:t>
            </a:r>
            <a:r>
              <a:rPr lang="en-US" dirty="0"/>
              <a:t>NET </a:t>
            </a:r>
            <a:r>
              <a:rPr lang="en-US" noProof="1" smtClean="0"/>
              <a:t>Remoting</a:t>
            </a:r>
            <a:r>
              <a:rPr lang="bg-BG" dirty="0" smtClean="0"/>
              <a:t>, …</a:t>
            </a:r>
            <a:endParaRPr lang="en-US" dirty="0" smtClean="0"/>
          </a:p>
          <a:p>
            <a:pPr lvl="2"/>
            <a:r>
              <a:rPr lang="en-US" dirty="0" smtClean="0"/>
              <a:t>Outdated</a:t>
            </a:r>
            <a:r>
              <a:rPr lang="en-US" dirty="0"/>
              <a:t>, not used in modern apps</a:t>
            </a:r>
          </a:p>
          <a:p>
            <a:pPr lvl="1"/>
            <a:r>
              <a:rPr lang="bg-BG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Services</a:t>
            </a:r>
            <a:r>
              <a:rPr lang="bg-BG" dirty="0" smtClean="0"/>
              <a:t>"</a:t>
            </a:r>
            <a:r>
              <a:rPr lang="en-US" dirty="0" smtClean="0"/>
              <a:t> /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" model</a:t>
            </a:r>
          </a:p>
          <a:p>
            <a:pPr lvl="2"/>
            <a:r>
              <a:rPr lang="en-US" dirty="0" smtClean="0"/>
              <a:t>RESTful (HTTP, REST, JSON) and heavy services (SOAP, WSDL, XML)</a:t>
            </a:r>
            <a:endParaRPr lang="en-US" dirty="0"/>
          </a:p>
        </p:txBody>
      </p:sp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  <a:endParaRPr lang="bg-BG" dirty="0"/>
          </a:p>
        </p:txBody>
      </p:sp>
      <p:pic>
        <p:nvPicPr>
          <p:cNvPr id="6" name="Picture 2" descr="http://www.kgionline.com/distributed-compu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43" y="1344304"/>
            <a:ext cx="2392988" cy="1447800"/>
          </a:xfrm>
          <a:prstGeom prst="roundRect">
            <a:avLst>
              <a:gd name="adj" fmla="val 5973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itdgp.ac.in/madclab/images/demo/distributed-co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43" y="4452584"/>
            <a:ext cx="2392988" cy="1304927"/>
          </a:xfrm>
          <a:prstGeom prst="roundRect">
            <a:avLst>
              <a:gd name="adj" fmla="val 5973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11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in REST APIs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53704"/>
            <a:ext cx="8686232" cy="51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One URI </a:t>
            </a:r>
            <a:r>
              <a:rPr lang="en-US" dirty="0" smtClean="0"/>
              <a:t>per resource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ultiple operations per URI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 smtClean="0"/>
              <a:t>all resources / single resource by ID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2"/>
              </a:rPr>
              <a:t>http://myservice.com/api/Books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new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POST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Modify (update) a</a:t>
            </a:r>
            <a:r>
              <a:rPr lang="bg-BG" dirty="0" smtClean="0"/>
              <a:t> </a:t>
            </a:r>
            <a:r>
              <a:rPr lang="en-US" dirty="0" smtClean="0"/>
              <a:t>resource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PUT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myservice.com/api/Books/3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 and HTTP 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587479"/>
            <a:ext cx="4026666" cy="43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</a:t>
            </a:r>
            <a:r>
              <a:rPr lang="en-US" dirty="0"/>
              <a:t>(remove) a</a:t>
            </a:r>
            <a:r>
              <a:rPr lang="bg-BG" dirty="0"/>
              <a:t> </a:t>
            </a:r>
            <a:r>
              <a:rPr lang="en-US" dirty="0"/>
              <a:t>resource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DELETE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Update resource fields (partial update)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PATCH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myservice.com/api/Books/3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Retrieve resource meta-data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HEAD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Inspect resource (typically used in AJAX to request permissions)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OPTIONS </a:t>
            </a:r>
            <a:r>
              <a:rPr lang="en-US" dirty="0">
                <a:hlinkClick r:id="rId2"/>
              </a:rPr>
              <a:t>http://myservice.com/api/Books/3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Web Services and HTTP </a:t>
            </a:r>
            <a:r>
              <a:rPr lang="en-US" dirty="0" smtClean="0"/>
              <a:t>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 </a:t>
            </a:r>
            <a:r>
              <a:rPr lang="en-US" dirty="0" smtClean="0"/>
              <a:t>– REST </a:t>
            </a:r>
            <a:r>
              <a:rPr lang="en-US" dirty="0"/>
              <a:t>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151121"/>
            <a:ext cx="8382002" cy="53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09740" y="2895600"/>
            <a:ext cx="3223472" cy="820600"/>
          </a:xfrm>
        </p:spPr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09740" y="3731344"/>
            <a:ext cx="3223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295400"/>
            <a:ext cx="7620002" cy="45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API –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1812" y="1371600"/>
            <a:ext cx="2478024" cy="498421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698" y="2012419"/>
            <a:ext cx="2016252" cy="1540383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Auth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2740" y="250695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2740" y="2987018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698" y="3935707"/>
            <a:ext cx="2016252" cy="2039112"/>
          </a:xfrm>
          <a:prstGeom prst="roundRect">
            <a:avLst>
              <a:gd name="adj" fmla="val 170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Operations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82740" y="452563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82740" y="5005691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82740" y="5501617"/>
            <a:ext cx="1440176" cy="32080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 User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32212" y="1425799"/>
            <a:ext cx="7924800" cy="2469439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Client (JavaScript and jQuery)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037011" y="2055472"/>
            <a:ext cx="7297093" cy="38569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api/register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37011" y="2665072"/>
            <a:ext cx="7297093" cy="373570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api/login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credentials, 'json');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37011" y="3203235"/>
            <a:ext cx="7297093" cy="4257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$.getJSON("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732212" y="4163936"/>
            <a:ext cx="7924800" cy="2191883"/>
          </a:xfrm>
          <a:prstGeom prst="roundRect">
            <a:avLst>
              <a:gd name="adj" fmla="val 6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Desktop / Mobile Client (C# / Java / PHP)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037011" y="4876800"/>
            <a:ext cx="7297093" cy="1148867"/>
          </a:xfrm>
          <a:prstGeom prst="roundRect">
            <a:avLst>
              <a:gd name="adj" fmla="val 84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request = HttpRequest.create("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api/users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= request.getResponse();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Parse the response to C# objects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2" name="Elbow Connector 41"/>
          <p:cNvCxnSpPr>
            <a:stCxn id="27" idx="1"/>
            <a:endCxn id="6" idx="3"/>
          </p:cNvCxnSpPr>
          <p:nvPr/>
        </p:nvCxnSpPr>
        <p:spPr>
          <a:xfrm rot="10800000" flipV="1">
            <a:off x="2522917" y="2248317"/>
            <a:ext cx="1514095" cy="4190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3" name="Elbow Connector 42"/>
          <p:cNvCxnSpPr>
            <a:stCxn id="34" idx="1"/>
            <a:endCxn id="7" idx="3"/>
          </p:cNvCxnSpPr>
          <p:nvPr/>
        </p:nvCxnSpPr>
        <p:spPr>
          <a:xfrm rot="10800000" flipV="1">
            <a:off x="2522917" y="2851857"/>
            <a:ext cx="1514095" cy="29556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7" name="Elbow Connector 46"/>
          <p:cNvCxnSpPr>
            <a:stCxn id="35" idx="1"/>
            <a:endCxn id="11" idx="3"/>
          </p:cNvCxnSpPr>
          <p:nvPr/>
        </p:nvCxnSpPr>
        <p:spPr>
          <a:xfrm rot="10800000" flipV="1">
            <a:off x="2522917" y="3416118"/>
            <a:ext cx="1514095" cy="1269913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51" name="Elbow Connector 50"/>
          <p:cNvCxnSpPr>
            <a:stCxn id="38" idx="1"/>
            <a:endCxn id="12" idx="3"/>
          </p:cNvCxnSpPr>
          <p:nvPr/>
        </p:nvCxnSpPr>
        <p:spPr>
          <a:xfrm rot="10800000">
            <a:off x="2522917" y="5166092"/>
            <a:ext cx="1514095" cy="285142"/>
          </a:xfrm>
          <a:prstGeom prst="bentConnector3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8084" y="866178"/>
            <a:ext cx="5234728" cy="36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860156"/>
            <a:ext cx="7924800" cy="820600"/>
          </a:xfrm>
        </p:spPr>
        <p:txBody>
          <a:bodyPr/>
          <a:lstStyle/>
          <a:p>
            <a:r>
              <a:rPr lang="en-US" dirty="0" smtClean="0"/>
              <a:t>XML, JSON</a:t>
            </a:r>
            <a:r>
              <a:rPr lang="en-US" dirty="0"/>
              <a:t>, </a:t>
            </a:r>
            <a:r>
              <a:rPr lang="en-US" dirty="0" smtClean="0"/>
              <a:t>RSS, Atom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721235"/>
            <a:ext cx="10972800" cy="719034"/>
          </a:xfrm>
        </p:spPr>
        <p:txBody>
          <a:bodyPr/>
          <a:lstStyle/>
          <a:p>
            <a:r>
              <a:rPr lang="en-US" dirty="0" smtClean="0"/>
              <a:t>Comparing the Common Service Data Formats</a:t>
            </a:r>
            <a:endParaRPr lang="en-US" dirty="0"/>
          </a:p>
        </p:txBody>
      </p:sp>
      <p:pic>
        <p:nvPicPr>
          <p:cNvPr id="6146" name="Picture 2" descr="http://themocracy.com/wp-content/uploads/2010/02/json-128x1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2962795"/>
            <a:ext cx="1219200" cy="1143001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itya.co.uk/inc/php/getDBPic.php?id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902">
            <a:off x="3732212" y="3310650"/>
            <a:ext cx="1295400" cy="1182757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goessner.net/img/xml_j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7312">
            <a:off x="7161212" y="3229693"/>
            <a:ext cx="1475538" cy="1209676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north.k12.in.us/podcasts/technology/media/RSS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7748">
            <a:off x="8995004" y="2663588"/>
            <a:ext cx="1165746" cy="1732723"/>
          </a:xfrm>
          <a:prstGeom prst="roundRect">
            <a:avLst>
              <a:gd name="adj" fmla="val 2151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2.bp.blogspot.com/_QV9RKqorUnA/SgrmO97WlqI/AAAAAAAAAHk/HOTxj28vCy4/s320/doc_xml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26">
            <a:off x="1756004" y="2696740"/>
            <a:ext cx="1747608" cy="17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heredelephant.org/html/images/rss_xml_atom_feeds_news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675">
            <a:off x="3534391" y="1197494"/>
            <a:ext cx="1638300" cy="1638301"/>
          </a:xfrm>
          <a:prstGeom prst="roundRect">
            <a:avLst>
              <a:gd name="adj" fmla="val 9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t2.gstatic.com/images?q=tbn:ANd9GcShadj_5yg4hbTbADlULlHD_Fg6WVORCDnaLBrjw-0J_nyZ4A6x&amp;t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83765">
            <a:off x="7023633" y="1212979"/>
            <a:ext cx="2057400" cy="1371601"/>
          </a:xfrm>
          <a:prstGeom prst="roundRect">
            <a:avLst>
              <a:gd name="adj" fmla="val 4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4319">
            <a:off x="5424796" y="1493062"/>
            <a:ext cx="1357026" cy="10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markup-language for data representation</a:t>
            </a:r>
          </a:p>
          <a:p>
            <a:pPr lvl="1"/>
            <a:r>
              <a:rPr lang="en-US" dirty="0" smtClean="0"/>
              <a:t>Used for </a:t>
            </a:r>
            <a:r>
              <a:rPr lang="en-US" dirty="0"/>
              <a:t>encoding documents in machine-readable </a:t>
            </a:r>
            <a:r>
              <a:rPr lang="en-US" dirty="0" smtClean="0"/>
              <a:t>form</a:t>
            </a:r>
          </a:p>
          <a:p>
            <a:pPr lvl="1"/>
            <a:r>
              <a:rPr lang="en-US" dirty="0" smtClean="0"/>
              <a:t>Text-based format, consists of tags, attributes and content</a:t>
            </a:r>
          </a:p>
          <a:p>
            <a:pPr lvl="1"/>
            <a:r>
              <a:rPr lang="en-US" dirty="0" smtClean="0"/>
              <a:t>Provide data and meta-data in the same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8236" y="3962400"/>
            <a:ext cx="9909176" cy="2443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99997">
            <a:off x="10015913" y="3354175"/>
            <a:ext cx="1487444" cy="184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</p:spTree>
    <p:extLst>
      <p:ext uri="{BB962C8B-B14F-4D97-AF65-F5344CB8AC3E}">
        <p14:creationId xmlns:p14="http://schemas.microsoft.com/office/powerpoint/2010/main" val="22270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for representing data structures and </a:t>
            </a:r>
            <a:r>
              <a:rPr lang="en-US" dirty="0"/>
              <a:t>associative </a:t>
            </a:r>
            <a:r>
              <a:rPr lang="en-US" dirty="0" smtClean="0"/>
              <a:t>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 text-based open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language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0436" y="3870877"/>
            <a:ext cx="1026477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"lastName": "Smith",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"17 Tintyava Str.",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"city": "Sofia", "postalCode": "1113" 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"phoneNumber": [{ "type": "home", "number": "212 555-1234"},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 "type": "fax", "number": "646 555-4567" }]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"firstName": "Bay", "lastName": "Ivan", "age": 79 }</a:t>
            </a:r>
          </a:p>
        </p:txBody>
      </p:sp>
      <p:pic>
        <p:nvPicPr>
          <p:cNvPr id="6" name="Picture 2" descr="http://themocracy.com/wp-content/uploads/2010/02/json-128x120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" r="3125"/>
          <a:stretch/>
        </p:blipFill>
        <p:spPr bwMode="auto">
          <a:xfrm>
            <a:off x="10231420" y="3429000"/>
            <a:ext cx="1297118" cy="1326599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the real world </a:t>
            </a: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service</a:t>
            </a:r>
            <a:r>
              <a:rPr lang="en-US" dirty="0" smtClean="0"/>
              <a:t>" is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piece of work performed </a:t>
            </a:r>
            <a:r>
              <a:rPr lang="en-US" dirty="0"/>
              <a:t>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 provider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Takes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 smtClean="0"/>
              <a:t> and produces some </a:t>
            </a:r>
            <a:r>
              <a:rPr lang="en-US" dirty="0"/>
              <a:t>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E.g. a supermarket: pay some money and get some food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quality </a:t>
            </a:r>
            <a:r>
              <a:rPr lang="en-US" dirty="0"/>
              <a:t>characteristics</a:t>
            </a:r>
            <a:r>
              <a:rPr lang="bg-BG" dirty="0"/>
              <a:t> (</a:t>
            </a:r>
            <a:r>
              <a:rPr lang="en-US" dirty="0"/>
              <a:t>price</a:t>
            </a:r>
            <a:r>
              <a:rPr lang="bg-BG" dirty="0"/>
              <a:t>, </a:t>
            </a:r>
            <a:r>
              <a:rPr lang="en-US" dirty="0"/>
              <a:t>execution time, </a:t>
            </a:r>
            <a:r>
              <a:rPr lang="en-US" dirty="0" smtClean="0"/>
              <a:t>constraints, etc</a:t>
            </a:r>
            <a:r>
              <a:rPr lang="en-US" dirty="0"/>
              <a:t>.</a:t>
            </a:r>
            <a:r>
              <a:rPr lang="bg-BG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In the software world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service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Takes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 smtClean="0"/>
              <a:t>, performs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</a:t>
            </a:r>
            <a:r>
              <a:rPr lang="en-US" dirty="0" smtClean="0"/>
              <a:t>, produces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</a:t>
            </a:r>
            <a:r>
              <a:rPr lang="en-US" dirty="0" smtClean="0"/>
              <a:t> model: client requests, server responses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Services: Real World and Software</a:t>
            </a:r>
            <a:endParaRPr lang="bg-BG" dirty="0"/>
          </a:p>
        </p:txBody>
      </p:sp>
      <p:pic>
        <p:nvPicPr>
          <p:cNvPr id="3078" name="Picture 6" descr="http://www.gssinfotech.com/images/consulting_service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12" y="1295400"/>
            <a:ext cx="1800000" cy="145161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yndication)</a:t>
            </a:r>
          </a:p>
          <a:p>
            <a:pPr lvl="1"/>
            <a:r>
              <a:rPr lang="en-US" dirty="0" smtClean="0"/>
              <a:t>Family </a:t>
            </a:r>
            <a:r>
              <a:rPr lang="en-US" dirty="0"/>
              <a:t>of </a:t>
            </a:r>
            <a:r>
              <a:rPr lang="en-US" dirty="0" smtClean="0"/>
              <a:t>Web </a:t>
            </a:r>
            <a:r>
              <a:rPr lang="en-US" dirty="0"/>
              <a:t>feed formats </a:t>
            </a:r>
            <a:r>
              <a:rPr lang="en-US" dirty="0" smtClean="0"/>
              <a:t>for accessing site publications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blog entries, news headlines, </a:t>
            </a: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Based on XML, with standardized XSD schema</a:t>
            </a:r>
          </a:p>
          <a:p>
            <a:r>
              <a:rPr lang="en-US" dirty="0" smtClean="0"/>
              <a:t>RSS documents (feeds) are list of items</a:t>
            </a:r>
          </a:p>
          <a:p>
            <a:pPr lvl="1"/>
            <a:r>
              <a:rPr lang="en-US" dirty="0" smtClean="0"/>
              <a:t>Each containing title, author, publish date, summarized text, and metadata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Atom</a:t>
            </a:r>
            <a:r>
              <a:rPr lang="en-US" dirty="0" smtClean="0"/>
              <a:t> protocol aimed to enhance RSS and allows publishing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/ Atom</a:t>
            </a:r>
            <a:endParaRPr lang="en-US" dirty="0"/>
          </a:p>
        </p:txBody>
      </p:sp>
      <p:pic>
        <p:nvPicPr>
          <p:cNvPr id="7170" name="Picture 2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7212" y="274320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2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62725"/>
            <a:ext cx="102108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256663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/>
              <a:t>Web Services, SOA and REST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3239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service</a:t>
            </a:r>
            <a:r>
              <a:rPr lang="en-US" dirty="0" smtClean="0"/>
              <a:t>" 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service that communicates over standard Web protocols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Classical (heavyweight)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WSDL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WS-*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 (RESTful) services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" (consumer) uses the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 smtClean="0"/>
              <a:t> something to be performed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Gets the desired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 gets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 and Clients</a:t>
            </a:r>
            <a:endParaRPr lang="bg-BG" dirty="0"/>
          </a:p>
        </p:txBody>
      </p:sp>
      <p:pic>
        <p:nvPicPr>
          <p:cNvPr id="4098" name="Picture 2" descr="http://2.bp.blogspot.com/-zz3ZyFSvMEU/VIOoWp9DWiI/AAAAAAAADb8/LCHok1cNF1w/s1600/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4267200"/>
            <a:ext cx="3338400" cy="2058681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3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What is </a:t>
            </a:r>
            <a:r>
              <a:rPr lang="en-US" sz="3700" dirty="0" smtClean="0"/>
              <a:t>Service-Oriented Architecture (SOA)?</a:t>
            </a:r>
            <a:endParaRPr lang="en-US" sz="3700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ervice-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riented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rchitecture) is an architectural concept </a:t>
            </a:r>
            <a:r>
              <a:rPr lang="en-US" dirty="0"/>
              <a:t>for development of software systems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Using reusable building blocks (components) called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SOA == decouple the monolithic software to reusable services</a:t>
            </a:r>
            <a:endParaRPr lang="en-US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Services in SOA 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Autonomous,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 smtClean="0"/>
              <a:t> </a:t>
            </a:r>
            <a:r>
              <a:rPr lang="en-US" dirty="0"/>
              <a:t>business functions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requests</a:t>
            </a:r>
            <a:r>
              <a:rPr lang="en-US" dirty="0"/>
              <a:t> and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 well-defined, standard </a:t>
            </a:r>
            <a:r>
              <a:rPr lang="en-US" dirty="0" smtClean="0"/>
              <a:t>interface (standard protocols)</a:t>
            </a:r>
            <a:endParaRPr lang="en-US" dirty="0"/>
          </a:p>
        </p:txBody>
      </p:sp>
      <p:pic>
        <p:nvPicPr>
          <p:cNvPr id="5122" name="Picture 2" descr="http://www.tridens.si/wp-content/uploads/2010/07/SOA__Life_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245" y="4065104"/>
            <a:ext cx="2561367" cy="176356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 Services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Autonomous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Each service operates autonomously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Without any awareness that other services exist</a:t>
            </a:r>
          </a:p>
          <a:p>
            <a:pPr>
              <a:lnSpc>
                <a:spcPct val="10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Do </a:t>
            </a:r>
            <a:r>
              <a:rPr lang="en-US" dirty="0"/>
              <a:t>not remember </a:t>
            </a:r>
            <a:r>
              <a:rPr lang="en-US" dirty="0" smtClean="0"/>
              <a:t>a durable state between </a:t>
            </a:r>
            <a:r>
              <a:rPr lang="en-US" dirty="0" smtClean="0"/>
              <a:t>requests</a:t>
            </a:r>
          </a:p>
          <a:p>
            <a:pPr lvl="2">
              <a:lnSpc>
                <a:spcPct val="108000"/>
              </a:lnSpc>
            </a:pPr>
            <a:r>
              <a:rPr lang="en-US" dirty="0" smtClean="0"/>
              <a:t>Can store state in a database and reference it by ID</a:t>
            </a:r>
            <a:endParaRPr lang="en-US" dirty="0"/>
          </a:p>
          <a:p>
            <a:pPr lvl="1">
              <a:lnSpc>
                <a:spcPct val="108000"/>
              </a:lnSpc>
            </a:pPr>
            <a:r>
              <a:rPr lang="en-US" dirty="0"/>
              <a:t>Easy to </a:t>
            </a:r>
            <a:r>
              <a:rPr lang="en-US" dirty="0" smtClean="0"/>
              <a:t>scale </a:t>
            </a:r>
            <a:r>
              <a:rPr lang="en-US" dirty="0" smtClean="0">
                <a:sym typeface="Wingdings" panose="05000000000000000000" pitchFamily="2" charset="2"/>
              </a:rPr>
              <a:t> just add more nodes</a:t>
            </a:r>
            <a:endParaRPr lang="en-US" dirty="0"/>
          </a:p>
          <a:p>
            <a:pPr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>
              <a:lnSpc>
                <a:spcPct val="108000"/>
              </a:lnSpc>
            </a:pPr>
            <a:r>
              <a:rPr lang="en-US" dirty="0"/>
              <a:t>Client asks, server returns </a:t>
            </a:r>
            <a:r>
              <a:rPr lang="en-US" dirty="0" smtClean="0"/>
              <a:t>an answer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Server never sends requests to the client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523412" y="1524000"/>
            <a:ext cx="1752600" cy="2643604"/>
            <a:chOff x="9675812" y="1690048"/>
            <a:chExt cx="1981198" cy="2948404"/>
          </a:xfrm>
        </p:grpSpPr>
        <p:pic>
          <p:nvPicPr>
            <p:cNvPr id="7170" name="Picture 2" descr="http://findicons.com/files/icons/1352/garbage_in_garbage_out/128/glass_empt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812" y="2657252"/>
              <a:ext cx="1981198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://files.softicons.com/download/toolbar-icons/marmalade-icons-by-icojam/png/128x128/1_1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7071" y="1690048"/>
              <a:ext cx="1447800" cy="144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12" y="4800600"/>
            <a:ext cx="3505200" cy="15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Communication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standard protocols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HTTP, </a:t>
            </a:r>
            <a:r>
              <a:rPr lang="en-US" dirty="0" smtClean="0"/>
              <a:t>FTP</a:t>
            </a:r>
            <a:r>
              <a:rPr lang="en-US" dirty="0"/>
              <a:t>, SMTP, RPC, MSMQ, </a:t>
            </a:r>
            <a:r>
              <a:rPr lang="en-US" dirty="0" smtClean="0"/>
              <a:t>...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JSON, XML</a:t>
            </a:r>
            <a:r>
              <a:rPr lang="en-US" dirty="0"/>
              <a:t>, SOAP, </a:t>
            </a:r>
            <a:r>
              <a:rPr lang="en-US" dirty="0" smtClean="0"/>
              <a:t>RSS, WS-*, ...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Platform independent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Independent of OS, platforms</a:t>
            </a:r>
            <a:r>
              <a:rPr lang="en-US" dirty="0" smtClean="0"/>
              <a:t>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languages, frameworks, …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Discoverable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Service </a:t>
            </a:r>
            <a:r>
              <a:rPr lang="en-US" dirty="0" smtClean="0"/>
              <a:t>registries and brokers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 </a:t>
            </a:r>
            <a:r>
              <a:rPr lang="en-US" smtClean="0"/>
              <a:t>Services (2)</a:t>
            </a:r>
            <a:endParaRPr lang="en-US"/>
          </a:p>
        </p:txBody>
      </p:sp>
      <p:pic>
        <p:nvPicPr>
          <p:cNvPr id="6146" name="Picture 2" descr="https://docs.oracle.com/cd/E18727_01/doc.121/e12064/img/SOA_serenable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3" y="3983182"/>
            <a:ext cx="3123247" cy="23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vdfwiki.com/images/WS-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905000"/>
            <a:ext cx="3123247" cy="16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3361</Words>
  <Application>Microsoft Office PowerPoint</Application>
  <PresentationFormat>Custom</PresentationFormat>
  <Paragraphs>585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Web Services, SOA and REST</vt:lpstr>
      <vt:lpstr>Table of Contents</vt:lpstr>
      <vt:lpstr>Distributed Apps, Web Services and SOA</vt:lpstr>
      <vt:lpstr>Distributed Applications</vt:lpstr>
      <vt:lpstr>Services: Real World and Software</vt:lpstr>
      <vt:lpstr>Web Services and Clients</vt:lpstr>
      <vt:lpstr>What is Service-Oriented Architecture (SOA)?</vt:lpstr>
      <vt:lpstr>SOA Services</vt:lpstr>
      <vt:lpstr>SOA Services (2)</vt:lpstr>
      <vt:lpstr>Lightweight SOA (SOA in Internet)</vt:lpstr>
      <vt:lpstr>Heavyweight SOA (SOA in Enterprises)</vt:lpstr>
      <vt:lpstr>Web Service Standards: WS-*</vt:lpstr>
      <vt:lpstr>Enterprise Web Service Infrastructure</vt:lpstr>
      <vt:lpstr>Heavyweight Web Services Infrastructure</vt:lpstr>
      <vt:lpstr>WSDL Service Description (WSDL)</vt:lpstr>
      <vt:lpstr>WSDL – Example</vt:lpstr>
      <vt:lpstr>Discovery of Web Service</vt:lpstr>
      <vt:lpstr>SOAP – Request / Result Format</vt:lpstr>
      <vt:lpstr>SOAP Request – Example</vt:lpstr>
      <vt:lpstr>SOAP Response – Example</vt:lpstr>
      <vt:lpstr>Heavyweight Web Services (Based on SOAP and WSDL)</vt:lpstr>
      <vt:lpstr>The HTTP Protocol</vt:lpstr>
      <vt:lpstr>HTTP</vt:lpstr>
      <vt:lpstr>HTTP: Request-Response Protocol</vt:lpstr>
      <vt:lpstr>HTTP Conversation: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Content-Type and Content-Disposition</vt:lpstr>
      <vt:lpstr>RESTful Web Services</vt:lpstr>
      <vt:lpstr>What is REST?</vt:lpstr>
      <vt:lpstr>CRUD Operations in REST APIs</vt:lpstr>
      <vt:lpstr>RESTful Web Services and HTTP Methods</vt:lpstr>
      <vt:lpstr>RESTful Web Services and HTTP Methods (2)</vt:lpstr>
      <vt:lpstr>Postman – REST Client</vt:lpstr>
      <vt:lpstr>Postman</vt:lpstr>
      <vt:lpstr>RESTful API – Example</vt:lpstr>
      <vt:lpstr>RESTful Web Services</vt:lpstr>
      <vt:lpstr>XML, JSON, RSS, Atom</vt:lpstr>
      <vt:lpstr>XML</vt:lpstr>
      <vt:lpstr>JSON</vt:lpstr>
      <vt:lpstr>RSS / Atom</vt:lpstr>
      <vt:lpstr>RSS – Example</vt:lpstr>
      <vt:lpstr>Web Services, SOA and REST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 and SOA</dc:title>
  <dc:subject>Software Development Course</dc:subject>
  <dc:creator/>
  <cp:keywords>Web Services, SOA,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2015-08-11T15:10:11Z</dcterms:modified>
  <cp:category>Web Services, SOA,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